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97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70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39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73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2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40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38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44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42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32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01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9506D-0D55-4D39-A0ED-040DBD1AFEE4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FF1BB-CE4B-4B1F-9C36-D44DCA92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95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-130936" y="0"/>
            <a:ext cx="68901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24198" y="2235200"/>
            <a:ext cx="9144000" cy="1314824"/>
          </a:xfrm>
        </p:spPr>
        <p:txBody>
          <a:bodyPr>
            <a:noAutofit/>
          </a:bodyPr>
          <a:lstStyle/>
          <a:p>
            <a:r>
              <a:rPr lang="ru-RU" sz="2400" b="1" dirty="0"/>
              <a:t> </a:t>
            </a:r>
            <a:r>
              <a:rPr lang="ru-RU" sz="2400" b="1" dirty="0" smtClean="0"/>
              <a:t>Приложение </a:t>
            </a:r>
            <a:r>
              <a:rPr lang="ru-RU" sz="2400" b="1" dirty="0" smtClean="0"/>
              <a:t>1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Порядок </a:t>
            </a:r>
            <a:r>
              <a:rPr lang="ru-RU" sz="2400" b="1" dirty="0"/>
              <a:t> </a:t>
            </a:r>
            <a:r>
              <a:rPr lang="ru-RU" sz="2400" b="1" dirty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формирования </a:t>
            </a:r>
            <a:r>
              <a:rPr lang="ru-RU" sz="2400" b="1" dirty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учебно-методических комплексов и цифровых образовательных ресурсов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3445098" y="220923"/>
            <a:ext cx="7702201" cy="2257729"/>
            <a:chOff x="1441799" y="189585"/>
            <a:chExt cx="7702201" cy="2257729"/>
          </a:xfrm>
        </p:grpSpPr>
        <p:sp>
          <p:nvSpPr>
            <p:cNvPr id="6" name="TextBox 5"/>
            <p:cNvSpPr txBox="1"/>
            <p:nvPr/>
          </p:nvSpPr>
          <p:spPr>
            <a:xfrm>
              <a:off x="1441799" y="1230985"/>
              <a:ext cx="7702201" cy="1216329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24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24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59262" y="5159447"/>
            <a:ext cx="5314681" cy="1655762"/>
          </a:xfrm>
        </p:spPr>
        <p:txBody>
          <a:bodyPr>
            <a:normAutofit/>
          </a:bodyPr>
          <a:lstStyle/>
          <a:p>
            <a:pPr hangingPunct="0"/>
            <a:r>
              <a:rPr lang="kk-KZ" sz="1600" dirty="0">
                <a:solidFill>
                  <a:srgbClr val="002060"/>
                </a:solidFill>
              </a:rPr>
              <a:t>Методические </a:t>
            </a:r>
            <a:r>
              <a:rPr lang="kk-KZ" sz="1600" dirty="0" smtClean="0">
                <a:solidFill>
                  <a:srgbClr val="002060"/>
                </a:solidFill>
              </a:rPr>
              <a:t>рекомендации </a:t>
            </a:r>
            <a:br>
              <a:rPr lang="kk-KZ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по </a:t>
            </a:r>
            <a:r>
              <a:rPr lang="ru-RU" sz="1600" dirty="0">
                <a:solidFill>
                  <a:srgbClr val="002060"/>
                </a:solidFill>
              </a:rPr>
              <a:t>организации учебного процесса в организациях технического и профессионального, </a:t>
            </a:r>
            <a:r>
              <a:rPr lang="ru-RU" sz="1600" dirty="0" err="1">
                <a:solidFill>
                  <a:srgbClr val="002060"/>
                </a:solidFill>
              </a:rPr>
              <a:t>послесреднего</a:t>
            </a:r>
            <a:r>
              <a:rPr lang="ru-RU" sz="1600" dirty="0">
                <a:solidFill>
                  <a:srgbClr val="002060"/>
                </a:solidFill>
              </a:rPr>
              <a:t> образования в период ограничительных мер, связанных с распространением </a:t>
            </a:r>
            <a:r>
              <a:rPr lang="ru-RU" sz="1600" dirty="0" err="1">
                <a:solidFill>
                  <a:srgbClr val="002060"/>
                </a:solidFill>
              </a:rPr>
              <a:t>коронавирусной</a:t>
            </a:r>
            <a:r>
              <a:rPr lang="ru-RU" sz="1600" dirty="0">
                <a:solidFill>
                  <a:srgbClr val="002060"/>
                </a:solidFill>
              </a:rPr>
              <a:t> инфекции</a:t>
            </a:r>
          </a:p>
          <a:p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4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 cstate="print"/>
          <a:srcRect r="21101"/>
          <a:stretch/>
        </p:blipFill>
        <p:spPr bwMode="auto">
          <a:xfrm rot="10800000" flipV="1">
            <a:off x="0" y="0"/>
            <a:ext cx="5276046" cy="696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1981" y="485677"/>
            <a:ext cx="6774288" cy="1325563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Порядок </a:t>
            </a:r>
            <a:r>
              <a:rPr lang="ru-RU" sz="2400" b="1" dirty="0"/>
              <a:t> </a:t>
            </a:r>
            <a:r>
              <a:rPr lang="ru-RU" sz="2400" b="1" dirty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формирования </a:t>
            </a:r>
            <a:r>
              <a:rPr lang="ru-RU" sz="2400" b="1" dirty="0" smtClean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УМК и ЦОР</a:t>
            </a:r>
            <a:endParaRPr lang="kk-KZ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9594" y="1879077"/>
            <a:ext cx="9537879" cy="4351338"/>
          </a:xfrm>
        </p:spPr>
        <p:txBody>
          <a:bodyPr>
            <a:normAutofit/>
          </a:bodyPr>
          <a:lstStyle/>
          <a:p>
            <a:r>
              <a:rPr lang="ru-RU" dirty="0"/>
              <a:t> Для обеспечения обучающихся учебно-методическими материалами необходимо </a:t>
            </a:r>
            <a:r>
              <a:rPr lang="ru-RU" b="1" dirty="0"/>
              <a:t>наличие учебно-методических комплексов (далее - УМК) и цифровых образовательных ресурсов (далее - ЦОР) по дисциплинам (модулям) </a:t>
            </a:r>
            <a:r>
              <a:rPr lang="ru-RU" dirty="0"/>
              <a:t>в соответствии с рабочими учебными программами.</a:t>
            </a:r>
          </a:p>
          <a:p>
            <a:r>
              <a:rPr lang="ru-RU" dirty="0"/>
              <a:t>УМК и ЦОР используются как </a:t>
            </a:r>
            <a:r>
              <a:rPr lang="ru-RU" b="1" dirty="0"/>
              <a:t>в сетевом</a:t>
            </a:r>
            <a:r>
              <a:rPr lang="ru-RU" dirty="0"/>
              <a:t>, так и в </a:t>
            </a:r>
            <a:r>
              <a:rPr lang="ru-RU" b="1" dirty="0" err="1"/>
              <a:t>кейсовом</a:t>
            </a:r>
            <a:r>
              <a:rPr lang="ru-RU" b="1" dirty="0"/>
              <a:t> вариантах </a:t>
            </a:r>
            <a:r>
              <a:rPr lang="ru-RU" dirty="0"/>
              <a:t>в зависимости от потребностей и возможностей </a:t>
            </a:r>
            <a:r>
              <a:rPr lang="kk-KZ" dirty="0"/>
              <a:t>обучающихся</a:t>
            </a:r>
            <a:r>
              <a:rPr lang="ru-RU" dirty="0"/>
              <a:t>.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8796269" y="170310"/>
            <a:ext cx="3651795" cy="999369"/>
            <a:chOff x="1631944" y="189585"/>
            <a:chExt cx="7702201" cy="2114695"/>
          </a:xfrm>
        </p:grpSpPr>
        <p:sp>
          <p:nvSpPr>
            <p:cNvPr id="6" name="TextBox 5"/>
            <p:cNvSpPr txBox="1"/>
            <p:nvPr/>
          </p:nvSpPr>
          <p:spPr>
            <a:xfrm>
              <a:off x="1631944" y="1000456"/>
              <a:ext cx="7702201" cy="1303824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11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6866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 cstate="print"/>
          <a:srcRect r="21101"/>
          <a:stretch/>
        </p:blipFill>
        <p:spPr bwMode="auto">
          <a:xfrm rot="10800000" flipV="1">
            <a:off x="14729" y="0"/>
            <a:ext cx="5276046" cy="696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9084" y="1811338"/>
            <a:ext cx="9537879" cy="44795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УМК и ЦОР </a:t>
            </a:r>
            <a:r>
              <a:rPr lang="kk-KZ" b="1" dirty="0"/>
              <a:t>включают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рабочий </a:t>
            </a:r>
            <a:r>
              <a:rPr lang="ru-RU" dirty="0"/>
              <a:t>учебный план и программа,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kk-KZ" dirty="0" smtClean="0"/>
              <a:t>электронный </a:t>
            </a:r>
            <a:r>
              <a:rPr lang="ru-RU" dirty="0"/>
              <a:t>учебник,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тестовые </a:t>
            </a:r>
            <a:r>
              <a:rPr lang="ru-RU" dirty="0"/>
              <a:t>материалы,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материалы </a:t>
            </a:r>
            <a:r>
              <a:rPr lang="ru-RU" dirty="0"/>
              <a:t>для контроля качества усвоения материала</a:t>
            </a:r>
            <a:r>
              <a:rPr lang="kk-KZ" dirty="0"/>
              <a:t>,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методические </a:t>
            </a:r>
            <a:r>
              <a:rPr lang="ru-RU" dirty="0"/>
              <a:t>рекомендации для обучающегося по изучению дисциплины </a:t>
            </a:r>
            <a:r>
              <a:rPr lang="kk-KZ" dirty="0"/>
              <a:t>(модуля</a:t>
            </a:r>
            <a:r>
              <a:rPr lang="ru-RU" dirty="0"/>
              <a:t>), организации текущего контроля</a:t>
            </a:r>
            <a:r>
              <a:rPr lang="kk-KZ" dirty="0"/>
              <a:t> успеваемости</a:t>
            </a:r>
            <a:r>
              <a:rPr lang="ru-RU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рекомендаций </a:t>
            </a:r>
            <a:r>
              <a:rPr lang="ru-RU" dirty="0"/>
              <a:t>для обучающегося по организации самостоятельной работы </a:t>
            </a:r>
            <a:r>
              <a:rPr lang="kk-KZ" dirty="0"/>
              <a:t>(</a:t>
            </a:r>
            <a:r>
              <a:rPr lang="ru-RU" dirty="0"/>
              <a:t>подробно описывает</a:t>
            </a:r>
            <a:r>
              <a:rPr lang="kk-KZ" dirty="0"/>
              <a:t>ся </a:t>
            </a:r>
            <a:r>
              <a:rPr lang="ru-RU" dirty="0" smtClean="0"/>
              <a:t>объем и последовательность работы</a:t>
            </a:r>
            <a:r>
              <a:rPr lang="kk-KZ" dirty="0"/>
              <a:t>),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учебные </a:t>
            </a:r>
            <a:r>
              <a:rPr lang="ru-RU" dirty="0"/>
              <a:t>(дидактические) пособия и </a:t>
            </a:r>
            <a:r>
              <a:rPr lang="kk-KZ" dirty="0"/>
              <a:t>другие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необходимости УМК и ЦОР </a:t>
            </a:r>
            <a:r>
              <a:rPr lang="ru-RU" b="1" dirty="0"/>
              <a:t>дополняются справочными </a:t>
            </a:r>
            <a:r>
              <a:rPr lang="kk-KZ" b="1" dirty="0"/>
              <a:t>материалами</a:t>
            </a:r>
            <a:r>
              <a:rPr lang="ru-RU" dirty="0"/>
              <a:t>, </a:t>
            </a:r>
            <a:r>
              <a:rPr lang="ru-RU" b="1" dirty="0"/>
              <a:t>литературой, ссылками </a:t>
            </a:r>
            <a:r>
              <a:rPr lang="ru-RU" dirty="0"/>
              <a:t>на электронные ресурсы.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8796269" y="170310"/>
            <a:ext cx="3651795" cy="999369"/>
            <a:chOff x="1631944" y="189585"/>
            <a:chExt cx="7702201" cy="2114695"/>
          </a:xfrm>
        </p:grpSpPr>
        <p:sp>
          <p:nvSpPr>
            <p:cNvPr id="6" name="TextBox 5"/>
            <p:cNvSpPr txBox="1"/>
            <p:nvPr/>
          </p:nvSpPr>
          <p:spPr>
            <a:xfrm>
              <a:off x="1631944" y="1000456"/>
              <a:ext cx="7702201" cy="1303824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11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022475" y="485775"/>
            <a:ext cx="6773863" cy="1325563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Порядок </a:t>
            </a:r>
            <a:r>
              <a:rPr lang="ru-RU" sz="2400" b="1" dirty="0"/>
              <a:t> </a:t>
            </a:r>
            <a:r>
              <a:rPr lang="ru-RU" sz="2400" b="1" dirty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формирования УМК и ЦОР</a:t>
            </a:r>
            <a:endParaRPr lang="kk-KZ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47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 cstate="print"/>
          <a:srcRect r="21101"/>
          <a:stretch/>
        </p:blipFill>
        <p:spPr bwMode="auto">
          <a:xfrm rot="10800000" flipV="1">
            <a:off x="0" y="0"/>
            <a:ext cx="5276046" cy="696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662" y="1847546"/>
            <a:ext cx="9537879" cy="480874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400" b="1" dirty="0"/>
              <a:t>Требования к содержанию УМК и ЦОР</a:t>
            </a:r>
            <a:r>
              <a:rPr lang="ru-RU" sz="2400" dirty="0"/>
              <a:t>:</a:t>
            </a:r>
          </a:p>
          <a:p>
            <a:pPr marL="0" indent="0">
              <a:buNone/>
            </a:pPr>
            <a:r>
              <a:rPr lang="ru-RU" sz="2400" dirty="0"/>
              <a:t>1) </a:t>
            </a:r>
            <a:r>
              <a:rPr lang="ru-RU" sz="2400" b="1" dirty="0"/>
              <a:t>актуальность и полнота </a:t>
            </a:r>
            <a:r>
              <a:rPr lang="ru-RU" sz="2400" dirty="0"/>
              <a:t>информации, </a:t>
            </a:r>
            <a:r>
              <a:rPr lang="ru-RU" sz="2400" b="1" dirty="0"/>
              <a:t>компактность</a:t>
            </a:r>
            <a:r>
              <a:rPr lang="ru-RU" sz="2400" dirty="0"/>
              <a:t> ее представления. Материалы УМК и ЦОР должны быть максимально информативным и понятным</a:t>
            </a:r>
            <a:r>
              <a:rPr lang="kk-KZ" sz="2400" dirty="0"/>
              <a:t>, </a:t>
            </a:r>
            <a:r>
              <a:rPr lang="ru-RU" sz="2400" dirty="0" smtClean="0"/>
              <a:t>может постоянно </a:t>
            </a:r>
            <a:r>
              <a:rPr lang="ru-RU" sz="2400" dirty="0"/>
              <a:t>дополняться;</a:t>
            </a:r>
          </a:p>
          <a:p>
            <a:pPr marL="0" indent="0">
              <a:buNone/>
            </a:pPr>
            <a:r>
              <a:rPr lang="ru-RU" sz="2400" dirty="0"/>
              <a:t>2) </a:t>
            </a:r>
            <a:r>
              <a:rPr lang="ru-RU" sz="2400" b="1" dirty="0"/>
              <a:t>комплексный характер</a:t>
            </a:r>
            <a:r>
              <a:rPr lang="ru-RU" sz="2400" dirty="0"/>
              <a:t>: </a:t>
            </a:r>
            <a:r>
              <a:rPr lang="ru-RU" sz="2400" dirty="0" err="1"/>
              <a:t>УМКи</a:t>
            </a:r>
            <a:r>
              <a:rPr lang="ru-RU" sz="2400" dirty="0"/>
              <a:t> ЦОР должен содержать методическое обеспечение к видам и формам учебной деятельности студента;</a:t>
            </a:r>
          </a:p>
          <a:p>
            <a:pPr marL="0" indent="0">
              <a:buNone/>
            </a:pPr>
            <a:r>
              <a:rPr lang="ru-RU" sz="2400" dirty="0"/>
              <a:t>3) </a:t>
            </a:r>
            <a:r>
              <a:rPr lang="ru-RU" sz="2400" b="1" dirty="0"/>
              <a:t>четкая структуризация </a:t>
            </a:r>
            <a:r>
              <a:rPr lang="ru-RU" sz="2400" dirty="0"/>
              <a:t>учебного материала: информация должна быть цельной и представлять собой некоторый завершенный смысл</a:t>
            </a:r>
            <a:r>
              <a:rPr lang="kk-KZ" sz="2400" dirty="0"/>
              <a:t>;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4) </a:t>
            </a:r>
            <a:r>
              <a:rPr lang="ru-RU" sz="2400" b="1" dirty="0"/>
              <a:t>наглядность и понятность </a:t>
            </a:r>
            <a:r>
              <a:rPr lang="ru-RU" sz="2400" dirty="0"/>
              <a:t>учебного материала: желательно использовать таблицы, схемы, рисунки, диаграммы, мультимедийные объекты (обучающие ролики, видео, звук, анимация и другие), а также разнообразные вспомогательные материалы (глоссарий, список литературы, тесты, справочники, методические указания</a:t>
            </a:r>
            <a:r>
              <a:rPr lang="ru-RU" sz="2400" dirty="0" smtClean="0"/>
              <a:t>).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kk-KZ" sz="2400" dirty="0"/>
              <a:t>К</a:t>
            </a:r>
            <a:r>
              <a:rPr lang="ru-RU" sz="2400" dirty="0"/>
              <a:t> материалам прилагается </a:t>
            </a:r>
            <a:r>
              <a:rPr lang="ru-RU" sz="2400" b="1" dirty="0" err="1"/>
              <a:t>сопроводительн</a:t>
            </a:r>
            <a:r>
              <a:rPr lang="kk-KZ" sz="2400" b="1" dirty="0"/>
              <a:t>ая</a:t>
            </a:r>
            <a:r>
              <a:rPr lang="ru-RU" sz="2400" b="1" dirty="0"/>
              <a:t> </a:t>
            </a:r>
            <a:r>
              <a:rPr lang="ru-RU" sz="2400" b="1" dirty="0" err="1"/>
              <a:t>записк</a:t>
            </a:r>
            <a:r>
              <a:rPr lang="kk-KZ" sz="2400" b="1" dirty="0"/>
              <a:t>а</a:t>
            </a:r>
            <a:r>
              <a:rPr lang="ru-RU" sz="2400" dirty="0"/>
              <a:t>, которая создается в электронном текстовом формате</a:t>
            </a:r>
            <a:r>
              <a:rPr lang="kk-KZ" sz="2400" dirty="0"/>
              <a:t>. В</a:t>
            </a:r>
            <a:r>
              <a:rPr lang="ru-RU" sz="2400" dirty="0"/>
              <a:t> сопроводительной записке автор может написать любые разъяснения по курсу и рекомендации к его оформлению.</a:t>
            </a:r>
          </a:p>
          <a:p>
            <a:pPr marL="0" indent="0">
              <a:buNone/>
            </a:pPr>
            <a:endParaRPr lang="ru-RU" sz="24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8796269" y="170310"/>
            <a:ext cx="3651795" cy="999369"/>
            <a:chOff x="1631944" y="189585"/>
            <a:chExt cx="7702201" cy="2114695"/>
          </a:xfrm>
        </p:grpSpPr>
        <p:sp>
          <p:nvSpPr>
            <p:cNvPr id="6" name="TextBox 5"/>
            <p:cNvSpPr txBox="1"/>
            <p:nvPr/>
          </p:nvSpPr>
          <p:spPr>
            <a:xfrm>
              <a:off x="1631944" y="1000456"/>
              <a:ext cx="7702201" cy="1303824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11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022475" y="485775"/>
            <a:ext cx="67738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smtClean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Порядок </a:t>
            </a:r>
            <a:r>
              <a:rPr lang="ru-RU" sz="2400" b="1" smtClean="0"/>
              <a:t> </a:t>
            </a:r>
            <a:r>
              <a:rPr lang="ru-RU" sz="2400" b="1" smtClean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формирования УМК и ЦОР</a:t>
            </a:r>
            <a:endParaRPr lang="kk-KZ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2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 cstate="print"/>
          <a:srcRect r="21101"/>
          <a:stretch/>
        </p:blipFill>
        <p:spPr bwMode="auto">
          <a:xfrm rot="10800000" flipV="1">
            <a:off x="0" y="0"/>
            <a:ext cx="5276046" cy="696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662" y="1847547"/>
            <a:ext cx="9537879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b="1" dirty="0"/>
              <a:t>Текст</a:t>
            </a:r>
            <a:r>
              <a:rPr lang="ru-RU" sz="2000" dirty="0"/>
              <a:t> создается в текстовом редакторе в следующем формате: </a:t>
            </a:r>
            <a:r>
              <a:rPr lang="ru-RU" sz="2000" b="1" dirty="0"/>
              <a:t>шрифт </a:t>
            </a:r>
            <a:r>
              <a:rPr lang="ru-RU" sz="2000" b="1" dirty="0" err="1"/>
              <a:t>Times</a:t>
            </a:r>
            <a:r>
              <a:rPr lang="ru-RU" sz="2000" b="1" dirty="0"/>
              <a:t> </a:t>
            </a:r>
            <a:r>
              <a:rPr lang="ru-RU" sz="2000" b="1" dirty="0" err="1"/>
              <a:t>New</a:t>
            </a:r>
            <a:r>
              <a:rPr lang="ru-RU" sz="2000" b="1" dirty="0"/>
              <a:t> </a:t>
            </a:r>
            <a:r>
              <a:rPr lang="ru-RU" sz="2000" b="1" dirty="0" err="1"/>
              <a:t>Roman</a:t>
            </a:r>
            <a:r>
              <a:rPr lang="kk-KZ" sz="2000" b="1" dirty="0"/>
              <a:t>,</a:t>
            </a:r>
            <a:r>
              <a:rPr lang="ru-RU" sz="2000" b="1" dirty="0"/>
              <a:t> размером 12. </a:t>
            </a:r>
          </a:p>
          <a:p>
            <a:pPr marL="0" indent="0">
              <a:buNone/>
            </a:pPr>
            <a:r>
              <a:rPr lang="ru-RU" sz="2000" b="1" dirty="0"/>
              <a:t>Если текст был сканирован</a:t>
            </a:r>
            <a:r>
              <a:rPr lang="ru-RU" sz="2000" dirty="0"/>
              <a:t>, то он должен быть тщательно проверен на предмет корректности распознавания. </a:t>
            </a:r>
            <a:r>
              <a:rPr lang="ru-RU" sz="2000" b="1" dirty="0"/>
              <a:t>Проверяется орфография и пунктуация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b="1" dirty="0"/>
              <a:t>Выделение</a:t>
            </a:r>
            <a:r>
              <a:rPr lang="ru-RU" sz="2000" dirty="0"/>
              <a:t> частей текста (курсивом, жирным) должно быть четко </a:t>
            </a:r>
            <a:r>
              <a:rPr lang="ru-RU" sz="2000" b="1" dirty="0"/>
              <a:t>обусловлено по смыслу</a:t>
            </a:r>
            <a:r>
              <a:rPr lang="ru-RU" sz="2000" dirty="0"/>
              <a:t>. Материал, </a:t>
            </a:r>
            <a:r>
              <a:rPr lang="ru-RU" sz="2000" b="1" dirty="0"/>
              <a:t>дополняющий текст </a:t>
            </a:r>
            <a:r>
              <a:rPr lang="ru-RU" sz="2000" dirty="0"/>
              <a:t>документа, допускается помещать </a:t>
            </a:r>
            <a:r>
              <a:rPr lang="ru-RU" sz="2000" b="1" dirty="0"/>
              <a:t>в приложениях</a:t>
            </a:r>
            <a:r>
              <a:rPr lang="ru-RU" sz="2000" dirty="0"/>
              <a:t>. </a:t>
            </a:r>
            <a:r>
              <a:rPr lang="ru-RU" sz="2000" dirty="0" err="1"/>
              <a:t>Приложени</a:t>
            </a:r>
            <a:r>
              <a:rPr lang="kk-KZ" sz="2000" dirty="0"/>
              <a:t>я</a:t>
            </a:r>
            <a:r>
              <a:rPr lang="ru-RU" sz="2000" dirty="0"/>
              <a:t> оформляют</a:t>
            </a:r>
            <a:r>
              <a:rPr lang="kk-KZ" sz="2000" dirty="0"/>
              <a:t>ся</a:t>
            </a:r>
            <a:r>
              <a:rPr lang="ru-RU" sz="2000" dirty="0"/>
              <a:t> как продолжение документа на последующих его листах или выпускают в виде самостоятельного документа.</a:t>
            </a:r>
          </a:p>
          <a:p>
            <a:pPr marL="0" indent="0">
              <a:buNone/>
            </a:pPr>
            <a:r>
              <a:rPr lang="ru-RU" sz="2000" dirty="0"/>
              <a:t>Названия всех фрагментов </a:t>
            </a:r>
            <a:r>
              <a:rPr lang="ru-RU" sz="2000" b="1" dirty="0"/>
              <a:t>содержания должны четко соответствовать заголовкам </a:t>
            </a:r>
            <a:r>
              <a:rPr lang="ru-RU" sz="2000" dirty="0"/>
              <a:t>разделов в оглавлении.</a:t>
            </a:r>
          </a:p>
          <a:p>
            <a:pPr marL="0" indent="0">
              <a:buNone/>
            </a:pPr>
            <a:r>
              <a:rPr lang="ru-RU" sz="2000" dirty="0"/>
              <a:t>Количество </a:t>
            </a:r>
            <a:r>
              <a:rPr lang="ru-RU" sz="2000" b="1" dirty="0"/>
              <a:t>иллюстраций должно быть достаточным </a:t>
            </a:r>
            <a:r>
              <a:rPr lang="ru-RU" sz="2000" dirty="0"/>
              <a:t>для пояснения излагаемого текста. Иллюстрации могут быть расположены по </a:t>
            </a:r>
            <a:r>
              <a:rPr lang="ru-RU" sz="2000" dirty="0" smtClean="0"/>
              <a:t>тексту или </a:t>
            </a:r>
            <a:r>
              <a:rPr lang="ru-RU" sz="2000" dirty="0"/>
              <a:t>даны в приложении. </a:t>
            </a:r>
          </a:p>
          <a:p>
            <a:pPr marL="0" indent="0">
              <a:buNone/>
            </a:pPr>
            <a:r>
              <a:rPr lang="ru-RU" sz="2000" dirty="0"/>
              <a:t>При использовании в содержании УМК, ЦОР и иных авторов, в том числе полученных через Интернет-ресурсы, </a:t>
            </a:r>
            <a:r>
              <a:rPr lang="ru-RU" sz="2000" b="1" dirty="0"/>
              <a:t>необходимо указывать источники материалов </a:t>
            </a:r>
            <a:r>
              <a:rPr lang="ru-RU" sz="2000" dirty="0"/>
              <a:t>(иллюстраций, чертежей, аудио- и видеофайлов и другие).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8796269" y="170310"/>
            <a:ext cx="3651795" cy="999369"/>
            <a:chOff x="1631944" y="189585"/>
            <a:chExt cx="7702201" cy="2114695"/>
          </a:xfrm>
        </p:grpSpPr>
        <p:sp>
          <p:nvSpPr>
            <p:cNvPr id="6" name="TextBox 5"/>
            <p:cNvSpPr txBox="1"/>
            <p:nvPr/>
          </p:nvSpPr>
          <p:spPr>
            <a:xfrm>
              <a:off x="1631944" y="1000456"/>
              <a:ext cx="7702201" cy="1303824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11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022475" y="485775"/>
            <a:ext cx="6773863" cy="1325563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Порядок </a:t>
            </a:r>
            <a:r>
              <a:rPr lang="ru-RU" sz="2400" b="1" dirty="0"/>
              <a:t> </a:t>
            </a:r>
            <a:r>
              <a:rPr lang="ru-RU" sz="2400" b="1" dirty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формирования УМК и ЦОР</a:t>
            </a:r>
            <a:endParaRPr lang="kk-KZ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3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 cstate="print"/>
          <a:srcRect r="21101"/>
          <a:stretch/>
        </p:blipFill>
        <p:spPr bwMode="auto">
          <a:xfrm rot="10800000" flipV="1">
            <a:off x="0" y="0"/>
            <a:ext cx="5276046" cy="696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662" y="1847547"/>
            <a:ext cx="95378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Учебно-методические материалы сконцентрированы на официальном сайте </a:t>
            </a:r>
            <a:r>
              <a:rPr lang="ru-RU" sz="2000" dirty="0"/>
              <a:t>некоммерческого акционерного общества «</a:t>
            </a:r>
            <a:r>
              <a:rPr lang="en-GB" sz="2000" b="1" dirty="0" err="1"/>
              <a:t>Talap</a:t>
            </a:r>
            <a:r>
              <a:rPr lang="ru-RU" sz="2000" dirty="0"/>
              <a:t>». На сайте также размещен единый Каталог </a:t>
            </a:r>
            <a:r>
              <a:rPr lang="kk-KZ" sz="2000" dirty="0"/>
              <a:t>видеоуроков, электронных учебников и дополнительных материалов для общего пользования.</a:t>
            </a:r>
            <a:endParaRPr lang="ru-RU" sz="20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8796269" y="170310"/>
            <a:ext cx="3651795" cy="999369"/>
            <a:chOff x="1631944" y="189585"/>
            <a:chExt cx="7702201" cy="2114695"/>
          </a:xfrm>
        </p:grpSpPr>
        <p:sp>
          <p:nvSpPr>
            <p:cNvPr id="6" name="TextBox 5"/>
            <p:cNvSpPr txBox="1"/>
            <p:nvPr/>
          </p:nvSpPr>
          <p:spPr>
            <a:xfrm>
              <a:off x="1631944" y="1000456"/>
              <a:ext cx="7702201" cy="1303824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КОЛЛЕДЖ </a:t>
              </a:r>
            </a:p>
            <a:p>
              <a:pPr algn="ctr"/>
              <a:r>
                <a:rPr lang="ru-RU" sz="1100" b="1" dirty="0" smtClean="0">
                  <a:solidFill>
                    <a:srgbClr val="003366"/>
                  </a:solidFill>
                  <a:latin typeface="Sniglet"/>
                  <a:ea typeface="Sniglet"/>
                  <a:cs typeface="Sniglet"/>
                  <a:sym typeface="Sniglet"/>
                </a:rPr>
                <a:t>МЕЖДУНАРОДНОЙ АКАДЕМИИ БИЗНЕСА</a:t>
              </a:r>
            </a:p>
            <a:p>
              <a:pPr algn="r"/>
              <a:endParaRPr lang="ru-RU" sz="1100" b="1" dirty="0">
                <a:solidFill>
                  <a:srgbClr val="003366"/>
                </a:solidFill>
                <a:latin typeface="Sniglet"/>
                <a:ea typeface="Sniglet"/>
                <a:cs typeface="Sniglet"/>
                <a:sym typeface="Sniglet"/>
              </a:endParaRPr>
            </a:p>
          </p:txBody>
        </p:sp>
        <p:pic>
          <p:nvPicPr>
            <p:cNvPr id="7" name="Picture 2" descr="C:\Users\маб\Desktop\logo ma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681" y="189585"/>
              <a:ext cx="2365351" cy="81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022475" y="485775"/>
            <a:ext cx="6773863" cy="1325563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Порядок </a:t>
            </a:r>
            <a:r>
              <a:rPr lang="ru-RU" sz="2400" b="1" dirty="0"/>
              <a:t> </a:t>
            </a:r>
            <a:r>
              <a:rPr lang="ru-RU" sz="2400" b="1" dirty="0">
                <a:solidFill>
                  <a:srgbClr val="C00000"/>
                </a:solidFill>
                <a:latin typeface="Sniglet"/>
                <a:ea typeface="Sniglet"/>
                <a:cs typeface="Sniglet"/>
              </a:rPr>
              <a:t>формирования УМК и ЦОР</a:t>
            </a:r>
            <a:endParaRPr lang="kk-KZ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33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428</Words>
  <Application>Microsoft Office PowerPoint</Application>
  <PresentationFormat>Широкоэкранный</PresentationFormat>
  <Paragraphs>45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Sniglet</vt:lpstr>
      <vt:lpstr>Тема Office</vt:lpstr>
      <vt:lpstr> Приложение 1 Порядок  формирования учебно-методических комплексов и цифровых образовательных ресурсов </vt:lpstr>
      <vt:lpstr>Порядок  формирования УМК и ЦОР</vt:lpstr>
      <vt:lpstr>Порядок  формирования УМК и ЦОР</vt:lpstr>
      <vt:lpstr>Презентация PowerPoint</vt:lpstr>
      <vt:lpstr>Порядок  формирования УМК и ЦОР</vt:lpstr>
      <vt:lpstr>Порядок  формирования УМК и ЦОР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участников  учебно-воспитательного  процесса организаций ТиПО</dc:title>
  <dc:creator>User</dc:creator>
  <cp:lastModifiedBy>User</cp:lastModifiedBy>
  <cp:revision>9</cp:revision>
  <dcterms:created xsi:type="dcterms:W3CDTF">2020-07-28T11:39:11Z</dcterms:created>
  <dcterms:modified xsi:type="dcterms:W3CDTF">2020-08-23T20:34:17Z</dcterms:modified>
</cp:coreProperties>
</file>